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1EF297-536D-40B6-8608-9E76BF837C4B}"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7F63D-CCCC-4880-8419-D582BB771C36}" type="slidenum">
              <a:rPr lang="en-US" smtClean="0"/>
              <a:t>‹#›</a:t>
            </a:fld>
            <a:endParaRPr lang="en-US"/>
          </a:p>
        </p:txBody>
      </p:sp>
    </p:spTree>
    <p:extLst>
      <p:ext uri="{BB962C8B-B14F-4D97-AF65-F5344CB8AC3E}">
        <p14:creationId xmlns:p14="http://schemas.microsoft.com/office/powerpoint/2010/main" val="9416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EF297-536D-40B6-8608-9E76BF837C4B}"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7F63D-CCCC-4880-8419-D582BB771C36}" type="slidenum">
              <a:rPr lang="en-US" smtClean="0"/>
              <a:t>‹#›</a:t>
            </a:fld>
            <a:endParaRPr lang="en-US"/>
          </a:p>
        </p:txBody>
      </p:sp>
    </p:spTree>
    <p:extLst>
      <p:ext uri="{BB962C8B-B14F-4D97-AF65-F5344CB8AC3E}">
        <p14:creationId xmlns:p14="http://schemas.microsoft.com/office/powerpoint/2010/main" val="155864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EF297-536D-40B6-8608-9E76BF837C4B}"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7F63D-CCCC-4880-8419-D582BB771C36}" type="slidenum">
              <a:rPr lang="en-US" smtClean="0"/>
              <a:t>‹#›</a:t>
            </a:fld>
            <a:endParaRPr lang="en-US"/>
          </a:p>
        </p:txBody>
      </p:sp>
    </p:spTree>
    <p:extLst>
      <p:ext uri="{BB962C8B-B14F-4D97-AF65-F5344CB8AC3E}">
        <p14:creationId xmlns:p14="http://schemas.microsoft.com/office/powerpoint/2010/main" val="131650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EF297-536D-40B6-8608-9E76BF837C4B}"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7F63D-CCCC-4880-8419-D582BB771C36}" type="slidenum">
              <a:rPr lang="en-US" smtClean="0"/>
              <a:t>‹#›</a:t>
            </a:fld>
            <a:endParaRPr lang="en-US"/>
          </a:p>
        </p:txBody>
      </p:sp>
    </p:spTree>
    <p:extLst>
      <p:ext uri="{BB962C8B-B14F-4D97-AF65-F5344CB8AC3E}">
        <p14:creationId xmlns:p14="http://schemas.microsoft.com/office/powerpoint/2010/main" val="21728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EF297-536D-40B6-8608-9E76BF837C4B}"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7F63D-CCCC-4880-8419-D582BB771C36}" type="slidenum">
              <a:rPr lang="en-US" smtClean="0"/>
              <a:t>‹#›</a:t>
            </a:fld>
            <a:endParaRPr lang="en-US"/>
          </a:p>
        </p:txBody>
      </p:sp>
    </p:spTree>
    <p:extLst>
      <p:ext uri="{BB962C8B-B14F-4D97-AF65-F5344CB8AC3E}">
        <p14:creationId xmlns:p14="http://schemas.microsoft.com/office/powerpoint/2010/main" val="15439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1EF297-536D-40B6-8608-9E76BF837C4B}"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7F63D-CCCC-4880-8419-D582BB771C36}" type="slidenum">
              <a:rPr lang="en-US" smtClean="0"/>
              <a:t>‹#›</a:t>
            </a:fld>
            <a:endParaRPr lang="en-US"/>
          </a:p>
        </p:txBody>
      </p:sp>
    </p:spTree>
    <p:extLst>
      <p:ext uri="{BB962C8B-B14F-4D97-AF65-F5344CB8AC3E}">
        <p14:creationId xmlns:p14="http://schemas.microsoft.com/office/powerpoint/2010/main" val="241471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1EF297-536D-40B6-8608-9E76BF837C4B}"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7F63D-CCCC-4880-8419-D582BB771C36}" type="slidenum">
              <a:rPr lang="en-US" smtClean="0"/>
              <a:t>‹#›</a:t>
            </a:fld>
            <a:endParaRPr lang="en-US"/>
          </a:p>
        </p:txBody>
      </p:sp>
    </p:spTree>
    <p:extLst>
      <p:ext uri="{BB962C8B-B14F-4D97-AF65-F5344CB8AC3E}">
        <p14:creationId xmlns:p14="http://schemas.microsoft.com/office/powerpoint/2010/main" val="206074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1EF297-536D-40B6-8608-9E76BF837C4B}"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7F63D-CCCC-4880-8419-D582BB771C36}" type="slidenum">
              <a:rPr lang="en-US" smtClean="0"/>
              <a:t>‹#›</a:t>
            </a:fld>
            <a:endParaRPr lang="en-US"/>
          </a:p>
        </p:txBody>
      </p:sp>
    </p:spTree>
    <p:extLst>
      <p:ext uri="{BB962C8B-B14F-4D97-AF65-F5344CB8AC3E}">
        <p14:creationId xmlns:p14="http://schemas.microsoft.com/office/powerpoint/2010/main" val="323124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EF297-536D-40B6-8608-9E76BF837C4B}"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7F63D-CCCC-4880-8419-D582BB771C36}" type="slidenum">
              <a:rPr lang="en-US" smtClean="0"/>
              <a:t>‹#›</a:t>
            </a:fld>
            <a:endParaRPr lang="en-US"/>
          </a:p>
        </p:txBody>
      </p:sp>
    </p:spTree>
    <p:extLst>
      <p:ext uri="{BB962C8B-B14F-4D97-AF65-F5344CB8AC3E}">
        <p14:creationId xmlns:p14="http://schemas.microsoft.com/office/powerpoint/2010/main" val="275783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EF297-536D-40B6-8608-9E76BF837C4B}"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7F63D-CCCC-4880-8419-D582BB771C36}" type="slidenum">
              <a:rPr lang="en-US" smtClean="0"/>
              <a:t>‹#›</a:t>
            </a:fld>
            <a:endParaRPr lang="en-US"/>
          </a:p>
        </p:txBody>
      </p:sp>
    </p:spTree>
    <p:extLst>
      <p:ext uri="{BB962C8B-B14F-4D97-AF65-F5344CB8AC3E}">
        <p14:creationId xmlns:p14="http://schemas.microsoft.com/office/powerpoint/2010/main" val="368129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EF297-536D-40B6-8608-9E76BF837C4B}"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7F63D-CCCC-4880-8419-D582BB771C36}" type="slidenum">
              <a:rPr lang="en-US" smtClean="0"/>
              <a:t>‹#›</a:t>
            </a:fld>
            <a:endParaRPr lang="en-US"/>
          </a:p>
        </p:txBody>
      </p:sp>
    </p:spTree>
    <p:extLst>
      <p:ext uri="{BB962C8B-B14F-4D97-AF65-F5344CB8AC3E}">
        <p14:creationId xmlns:p14="http://schemas.microsoft.com/office/powerpoint/2010/main" val="113970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EF297-536D-40B6-8608-9E76BF837C4B}" type="datetimeFigureOut">
              <a:rPr lang="en-US" smtClean="0"/>
              <a:t>1/30/2019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7F63D-CCCC-4880-8419-D582BB771C36}" type="slidenum">
              <a:rPr lang="en-US" smtClean="0"/>
              <a:t>‹#›</a:t>
            </a:fld>
            <a:endParaRPr lang="en-US"/>
          </a:p>
        </p:txBody>
      </p:sp>
    </p:spTree>
    <p:extLst>
      <p:ext uri="{BB962C8B-B14F-4D97-AF65-F5344CB8AC3E}">
        <p14:creationId xmlns:p14="http://schemas.microsoft.com/office/powerpoint/2010/main" val="235751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a:solidFill>
                  <a:schemeClr val="accent1"/>
                </a:solidFill>
              </a:rPr>
              <a:t>كروماتوكرافي تبادل الأيونات والهلام</a:t>
            </a:r>
            <a:r>
              <a:rPr lang="en-US" dirty="0"/>
              <a:t/>
            </a:r>
            <a:br>
              <a:rPr lang="en-US" dirty="0"/>
            </a:br>
            <a:endParaRPr lang="en-US" dirty="0"/>
          </a:p>
        </p:txBody>
      </p:sp>
      <p:sp>
        <p:nvSpPr>
          <p:cNvPr id="3" name="Subtitle 2"/>
          <p:cNvSpPr>
            <a:spLocks noGrp="1"/>
          </p:cNvSpPr>
          <p:nvPr>
            <p:ph type="subTitle" idx="1"/>
          </p:nvPr>
        </p:nvSpPr>
        <p:spPr>
          <a:xfrm>
            <a:off x="228600" y="3886200"/>
            <a:ext cx="8305800" cy="1752600"/>
          </a:xfrm>
        </p:spPr>
        <p:txBody>
          <a:bodyPr/>
          <a:lstStyle/>
          <a:p>
            <a:r>
              <a:rPr lang="en-US" sz="4800" dirty="0">
                <a:solidFill>
                  <a:schemeClr val="accent1"/>
                </a:solidFill>
              </a:rPr>
              <a:t>Ion Exchange </a:t>
            </a:r>
            <a:r>
              <a:rPr lang="en-US" sz="4800" dirty="0" smtClean="0">
                <a:solidFill>
                  <a:schemeClr val="accent1"/>
                </a:solidFill>
              </a:rPr>
              <a:t>and</a:t>
            </a:r>
          </a:p>
          <a:p>
            <a:r>
              <a:rPr lang="en-US" sz="4800" dirty="0" smtClean="0">
                <a:solidFill>
                  <a:schemeClr val="accent1"/>
                </a:solidFill>
              </a:rPr>
              <a:t> </a:t>
            </a:r>
            <a:r>
              <a:rPr lang="en-US" sz="4800" dirty="0">
                <a:solidFill>
                  <a:schemeClr val="accent1"/>
                </a:solidFill>
              </a:rPr>
              <a:t>Gel Chromatography</a:t>
            </a:r>
          </a:p>
          <a:p>
            <a:endParaRPr lang="en-US" dirty="0"/>
          </a:p>
        </p:txBody>
      </p:sp>
    </p:spTree>
    <p:extLst>
      <p:ext uri="{BB962C8B-B14F-4D97-AF65-F5344CB8AC3E}">
        <p14:creationId xmlns:p14="http://schemas.microsoft.com/office/powerpoint/2010/main" val="19310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85000" lnSpcReduction="10000"/>
          </a:bodyPr>
          <a:lstStyle/>
          <a:p>
            <a:pPr marL="0" marR="0" indent="0" algn="r">
              <a:lnSpc>
                <a:spcPct val="115000"/>
              </a:lnSpc>
              <a:spcBef>
                <a:spcPts val="0"/>
              </a:spcBef>
              <a:spcAft>
                <a:spcPts val="1000"/>
              </a:spcAft>
              <a:buNone/>
            </a:pPr>
            <a:r>
              <a:rPr lang="en-US" dirty="0" smtClean="0">
                <a:effectLst/>
                <a:latin typeface="Times New Roman"/>
                <a:ea typeface="Calibri"/>
                <a:cs typeface="Arial"/>
              </a:rPr>
              <a:t>Ion Exchange</a:t>
            </a:r>
            <a:endParaRPr lang="en-US" sz="1800" dirty="0">
              <a:ea typeface="Calibri"/>
              <a:cs typeface="Arial"/>
            </a:endParaRPr>
          </a:p>
          <a:p>
            <a:pPr marL="0" marR="0" indent="0" algn="r">
              <a:lnSpc>
                <a:spcPct val="115000"/>
              </a:lnSpc>
              <a:spcBef>
                <a:spcPts val="0"/>
              </a:spcBef>
              <a:spcAft>
                <a:spcPts val="1000"/>
              </a:spcAft>
              <a:buNone/>
            </a:pPr>
            <a:r>
              <a:rPr lang="ar-IQ" dirty="0" smtClean="0">
                <a:ea typeface="Calibri"/>
                <a:cs typeface="Times New Roman"/>
              </a:rPr>
              <a:t>يعرف </a:t>
            </a:r>
            <a:r>
              <a:rPr lang="ar-IQ" dirty="0">
                <a:ea typeface="Calibri"/>
                <a:cs typeface="Times New Roman"/>
              </a:rPr>
              <a:t>كروماتوكرافي تبادل الأيونات بأنه ذلك النوع من الكروماتوكرافي الذي يتم فيه تبادل الأيونات بين مادة صلبة تحتوي على الأيونات وبين الوسط المحيط بهذه المادة ولايحدث اي تغير طبيعي خلال عملية التبادل.</a:t>
            </a:r>
            <a:endParaRPr lang="en-US" sz="1800" dirty="0">
              <a:ea typeface="Calibri"/>
              <a:cs typeface="Arial"/>
            </a:endParaRPr>
          </a:p>
          <a:p>
            <a:pPr marL="0" marR="0" indent="0" algn="r">
              <a:lnSpc>
                <a:spcPct val="115000"/>
              </a:lnSpc>
              <a:spcBef>
                <a:spcPts val="0"/>
              </a:spcBef>
              <a:spcAft>
                <a:spcPts val="1000"/>
              </a:spcAft>
              <a:buNone/>
            </a:pPr>
            <a:r>
              <a:rPr lang="en-US" dirty="0" smtClean="0">
                <a:effectLst/>
                <a:latin typeface="Times New Roman"/>
                <a:ea typeface="Calibri"/>
                <a:cs typeface="Arial"/>
              </a:rPr>
              <a:t> </a:t>
            </a:r>
            <a:endParaRPr lang="en-US" sz="1800" dirty="0" smtClean="0">
              <a:ea typeface="Calibri"/>
              <a:cs typeface="Arial"/>
            </a:endParaRPr>
          </a:p>
          <a:p>
            <a:pPr marL="0" marR="0" indent="0" algn="r">
              <a:lnSpc>
                <a:spcPct val="115000"/>
              </a:lnSpc>
              <a:spcBef>
                <a:spcPts val="0"/>
              </a:spcBef>
              <a:spcAft>
                <a:spcPts val="1000"/>
              </a:spcAft>
              <a:buNone/>
            </a:pPr>
            <a:r>
              <a:rPr lang="ar-IQ" dirty="0" smtClean="0">
                <a:ea typeface="Calibri"/>
                <a:cs typeface="Times New Roman"/>
              </a:rPr>
              <a:t>انواع </a:t>
            </a:r>
            <a:r>
              <a:rPr lang="ar-IQ" dirty="0">
                <a:ea typeface="Calibri"/>
                <a:cs typeface="Times New Roman"/>
              </a:rPr>
              <a:t>المبادلات الأيونية</a:t>
            </a:r>
            <a:endParaRPr lang="en-US" sz="1800" dirty="0">
              <a:ea typeface="Calibri"/>
              <a:cs typeface="Arial"/>
            </a:endParaRPr>
          </a:p>
          <a:p>
            <a:pPr lvl="0" algn="r" rtl="1">
              <a:lnSpc>
                <a:spcPct val="115000"/>
              </a:lnSpc>
              <a:spcBef>
                <a:spcPts val="0"/>
              </a:spcBef>
              <a:spcAft>
                <a:spcPts val="1000"/>
              </a:spcAft>
              <a:buFont typeface="+mj-lt"/>
              <a:buAutoNum type="arabicPeriod"/>
            </a:pPr>
            <a:r>
              <a:rPr lang="ar-IQ" dirty="0">
                <a:ea typeface="Calibri"/>
                <a:cs typeface="Times New Roman"/>
              </a:rPr>
              <a:t>مبادلات الشحنات الموجبة      </a:t>
            </a:r>
            <a:r>
              <a:rPr lang="en-US" dirty="0" err="1" smtClean="0">
                <a:effectLst/>
                <a:latin typeface="Times New Roman"/>
                <a:ea typeface="Calibri"/>
                <a:cs typeface="Arial"/>
              </a:rPr>
              <a:t>Cation</a:t>
            </a:r>
            <a:r>
              <a:rPr lang="en-US" dirty="0" smtClean="0">
                <a:effectLst/>
                <a:latin typeface="Times New Roman"/>
                <a:ea typeface="Calibri"/>
                <a:cs typeface="Arial"/>
              </a:rPr>
              <a:t> Exchangers      </a:t>
            </a:r>
            <a:endParaRPr lang="en-US" sz="1800" dirty="0">
              <a:ea typeface="Calibri"/>
              <a:cs typeface="Arial"/>
            </a:endParaRPr>
          </a:p>
          <a:p>
            <a:pPr lvl="0" algn="r" rtl="1">
              <a:lnSpc>
                <a:spcPct val="115000"/>
              </a:lnSpc>
              <a:spcBef>
                <a:spcPts val="0"/>
              </a:spcBef>
              <a:spcAft>
                <a:spcPts val="1000"/>
              </a:spcAft>
              <a:buFont typeface="+mj-lt"/>
              <a:buAutoNum type="arabicPeriod"/>
            </a:pPr>
            <a:r>
              <a:rPr lang="ar-IQ" dirty="0">
                <a:ea typeface="Calibri"/>
                <a:cs typeface="Times New Roman"/>
              </a:rPr>
              <a:t>مبادلات الشحنات السالبة            </a:t>
            </a:r>
            <a:r>
              <a:rPr lang="en-US" dirty="0" smtClean="0">
                <a:effectLst/>
                <a:latin typeface="Times New Roman"/>
                <a:ea typeface="Calibri"/>
                <a:cs typeface="Arial"/>
              </a:rPr>
              <a:t>Anion Exchangers  </a:t>
            </a:r>
            <a:endParaRPr lang="en-US" sz="1800" dirty="0">
              <a:ea typeface="Calibri"/>
              <a:cs typeface="Arial"/>
            </a:endParaRPr>
          </a:p>
          <a:p>
            <a:endParaRPr lang="en-US" dirty="0"/>
          </a:p>
        </p:txBody>
      </p:sp>
    </p:spTree>
    <p:extLst>
      <p:ext uri="{BB962C8B-B14F-4D97-AF65-F5344CB8AC3E}">
        <p14:creationId xmlns:p14="http://schemas.microsoft.com/office/powerpoint/2010/main" val="2510757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9342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848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135563"/>
          </a:xfrm>
        </p:spPr>
        <p:txBody>
          <a:bodyPr>
            <a:normAutofit fontScale="70000" lnSpcReduction="20000"/>
          </a:bodyPr>
          <a:lstStyle/>
          <a:p>
            <a:pPr marL="0" marR="0" indent="0" algn="r">
              <a:lnSpc>
                <a:spcPct val="115000"/>
              </a:lnSpc>
              <a:spcBef>
                <a:spcPts val="0"/>
              </a:spcBef>
              <a:spcAft>
                <a:spcPts val="1000"/>
              </a:spcAft>
              <a:buNone/>
            </a:pPr>
            <a:r>
              <a:rPr lang="en-US" sz="4000" dirty="0" smtClean="0">
                <a:effectLst/>
                <a:latin typeface="Times New Roman"/>
                <a:ea typeface="Calibri"/>
                <a:cs typeface="Arial"/>
              </a:rPr>
              <a:t>Gel Chromatography</a:t>
            </a:r>
            <a:endParaRPr lang="en-US" sz="4000" dirty="0">
              <a:ea typeface="Calibri"/>
              <a:cs typeface="Arial"/>
            </a:endParaRPr>
          </a:p>
          <a:p>
            <a:pPr marL="0" marR="0" indent="0" algn="r" rtl="1">
              <a:lnSpc>
                <a:spcPct val="115000"/>
              </a:lnSpc>
              <a:spcBef>
                <a:spcPts val="0"/>
              </a:spcBef>
              <a:spcAft>
                <a:spcPts val="1000"/>
              </a:spcAft>
              <a:buNone/>
            </a:pPr>
            <a:r>
              <a:rPr lang="ar-IQ" dirty="0">
                <a:ea typeface="Calibri"/>
                <a:cs typeface="Times New Roman"/>
              </a:rPr>
              <a:t>يتم فصل الجزيئات عن بعضها البعض في هذا النوع من الكروماتوكرافي على اساس </a:t>
            </a:r>
            <a:r>
              <a:rPr lang="ar-IQ" dirty="0" smtClean="0">
                <a:ea typeface="Calibri"/>
                <a:cs typeface="Times New Roman"/>
              </a:rPr>
              <a:t>حجمها</a:t>
            </a:r>
            <a:endParaRPr lang="en-US" dirty="0" smtClean="0">
              <a:ea typeface="Calibri"/>
              <a:cs typeface="Times New Roman"/>
            </a:endParaRPr>
          </a:p>
          <a:p>
            <a:pPr marL="0" marR="0" indent="0" algn="r" rtl="1">
              <a:lnSpc>
                <a:spcPct val="115000"/>
              </a:lnSpc>
              <a:spcBef>
                <a:spcPts val="0"/>
              </a:spcBef>
              <a:spcAft>
                <a:spcPts val="1000"/>
              </a:spcAft>
              <a:buNone/>
            </a:pPr>
            <a:endParaRPr lang="en-US" sz="1800" dirty="0">
              <a:ea typeface="Calibri"/>
              <a:cs typeface="Arial"/>
            </a:endParaRPr>
          </a:p>
          <a:p>
            <a:pPr marL="0" indent="0" algn="r" rtl="1">
              <a:buNone/>
            </a:pPr>
            <a:r>
              <a:rPr lang="ar-IQ" dirty="0">
                <a:solidFill>
                  <a:srgbClr val="943634"/>
                </a:solidFill>
                <a:ea typeface="Calibri"/>
                <a:cs typeface="Times New Roman"/>
              </a:rPr>
              <a:t>السيفاديكس </a:t>
            </a:r>
            <a:r>
              <a:rPr lang="en-US" dirty="0" err="1" smtClean="0">
                <a:solidFill>
                  <a:srgbClr val="943634"/>
                </a:solidFill>
                <a:effectLst/>
                <a:latin typeface="Times New Roman"/>
                <a:ea typeface="Calibri"/>
                <a:cs typeface="Arial"/>
              </a:rPr>
              <a:t>Sefadex</a:t>
            </a:r>
            <a:r>
              <a:rPr lang="en-US" dirty="0" smtClean="0">
                <a:solidFill>
                  <a:srgbClr val="943634"/>
                </a:solidFill>
                <a:effectLst/>
                <a:latin typeface="Times New Roman"/>
                <a:ea typeface="Calibri"/>
                <a:cs typeface="Arial"/>
              </a:rPr>
              <a:t>  </a:t>
            </a:r>
            <a:r>
              <a:rPr lang="en-US" dirty="0" smtClean="0">
                <a:effectLst/>
                <a:latin typeface="Times New Roman"/>
                <a:ea typeface="Calibri"/>
                <a:cs typeface="Arial"/>
              </a:rPr>
              <a:t> </a:t>
            </a:r>
            <a:r>
              <a:rPr lang="ar-IQ" dirty="0" smtClean="0">
                <a:solidFill>
                  <a:srgbClr val="943634"/>
                </a:solidFill>
                <a:latin typeface="Times New Roman"/>
                <a:ea typeface="Calibri"/>
              </a:rPr>
              <a:t>:</a:t>
            </a:r>
            <a:r>
              <a:rPr lang="ar-IQ" dirty="0"/>
              <a:t>السيفادكس عبارة عن هلام يحضر من السكريات المتعددة المسماة دكستران ويحضر بفعل بعض انواع البكتريا عل السكروز وهو من المواد المحبة للماء وله خواص قطبية تعزى الى وجود ثلاث مجاميع هيدروكسيلية في كل جزيئة كلوكوز,لايذوب السيفادكس في الماء ويكون ثابتا في الحوامض الضعيفة وفي المحاليل المؤكسدة والمختزلة ويؤدي تعريض السيفادكس ال عوامل مؤكسدة او وضعه قي 0.1 عياري حامض الهيدروكلوريك ال تحطيم حبيباته كذلك تعريضه ال درجة حرارية اكثر من 120ºم يؤدي الى تلفه</a:t>
            </a:r>
            <a:r>
              <a:rPr lang="ar-IQ" dirty="0" smtClean="0"/>
              <a:t>.</a:t>
            </a:r>
          </a:p>
          <a:p>
            <a:pPr marL="0" indent="0" algn="r" rtl="1">
              <a:buNone/>
            </a:pPr>
            <a:endParaRPr lang="en-US" dirty="0"/>
          </a:p>
          <a:p>
            <a:pPr algn="r" rtl="1"/>
            <a:r>
              <a:rPr lang="ar-IQ" dirty="0" smtClean="0"/>
              <a:t>استعمالات السيفادكس</a:t>
            </a:r>
            <a:endParaRPr lang="en-US" dirty="0" smtClean="0"/>
          </a:p>
          <a:p>
            <a:pPr algn="r" rtl="1"/>
            <a:r>
              <a:rPr lang="ar-IQ" dirty="0" smtClean="0"/>
              <a:t>1.ازالة </a:t>
            </a:r>
            <a:r>
              <a:rPr lang="ar-IQ" dirty="0"/>
              <a:t>الاملاح من المحاليل.</a:t>
            </a:r>
            <a:endParaRPr lang="en-US" dirty="0"/>
          </a:p>
          <a:p>
            <a:pPr algn="r" rtl="1"/>
            <a:r>
              <a:rPr lang="ar-IQ" dirty="0"/>
              <a:t>2.فصل البروتينات ذات الاوزان الجزيئية المختلفة عن بعضها </a:t>
            </a:r>
            <a:r>
              <a:rPr lang="ar-IQ" dirty="0" smtClean="0"/>
              <a:t>البعض.</a:t>
            </a:r>
          </a:p>
          <a:p>
            <a:pPr marL="0" indent="0" algn="r">
              <a:buNone/>
            </a:pPr>
            <a:r>
              <a:rPr lang="ar-IQ" dirty="0" smtClean="0"/>
              <a:t>     3.تركيز المحاليل البايلوجية المخففة.</a:t>
            </a:r>
            <a:endParaRPr lang="en-US" dirty="0"/>
          </a:p>
        </p:txBody>
      </p:sp>
    </p:spTree>
    <p:extLst>
      <p:ext uri="{BB962C8B-B14F-4D97-AF65-F5344CB8AC3E}">
        <p14:creationId xmlns:p14="http://schemas.microsoft.com/office/powerpoint/2010/main" val="303430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6172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218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TotalTime>
  <Words>162</Words>
  <Application>Microsoft Office PowerPoint</Application>
  <PresentationFormat>On-screen Show (4:3)</PresentationFormat>
  <Paragraphs>18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كروماتوكرافي تبادل الأيونات والهلام </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كروماتوكرافي تبادل الأيونات والهلام </dc:title>
  <dc:creator>DR.Ahmed Saker 2o1O</dc:creator>
  <cp:lastModifiedBy>DR.Ahmed Saker 2o1O</cp:lastModifiedBy>
  <cp:revision>7</cp:revision>
  <dcterms:created xsi:type="dcterms:W3CDTF">2017-11-11T15:49:03Z</dcterms:created>
  <dcterms:modified xsi:type="dcterms:W3CDTF">2019-01-30T08:30:46Z</dcterms:modified>
</cp:coreProperties>
</file>